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60" r:id="rId8"/>
    <p:sldId id="261" r:id="rId9"/>
    <p:sldId id="293" r:id="rId10"/>
    <p:sldId id="294" r:id="rId11"/>
    <p:sldId id="295" r:id="rId12"/>
    <p:sldId id="296" r:id="rId13"/>
    <p:sldId id="297" r:id="rId14"/>
    <p:sldId id="298" r:id="rId15"/>
    <p:sldId id="299" r:id="rId16"/>
    <p:sldId id="300" r:id="rId17"/>
    <p:sldId id="301" r:id="rId18"/>
    <p:sldId id="288" r:id="rId19"/>
    <p:sldId id="289" r:id="rId20"/>
    <p:sldId id="290" r:id="rId21"/>
    <p:sldId id="291" r:id="rId22"/>
    <p:sldId id="292" r:id="rId23"/>
    <p:sldId id="264" r:id="rId24"/>
    <p:sldId id="277" r:id="rId25"/>
    <p:sldId id="265" r:id="rId26"/>
    <p:sldId id="278" r:id="rId27"/>
    <p:sldId id="303" r:id="rId28"/>
    <p:sldId id="266" r:id="rId29"/>
    <p:sldId id="279" r:id="rId30"/>
    <p:sldId id="267" r:id="rId31"/>
    <p:sldId id="280" r:id="rId32"/>
    <p:sldId id="268" r:id="rId33"/>
    <p:sldId id="281" r:id="rId34"/>
    <p:sldId id="269" r:id="rId35"/>
    <p:sldId id="282" r:id="rId36"/>
    <p:sldId id="270" r:id="rId37"/>
    <p:sldId id="283" r:id="rId38"/>
    <p:sldId id="271" r:id="rId39"/>
    <p:sldId id="284" r:id="rId40"/>
    <p:sldId id="272" r:id="rId41"/>
    <p:sldId id="285" r:id="rId42"/>
    <p:sldId id="273" r:id="rId43"/>
    <p:sldId id="286" r:id="rId44"/>
    <p:sldId id="274" r:id="rId45"/>
    <p:sldId id="287" r:id="rId4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viewProps" Target="view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0C7DE-998F-4F0A-99D0-90D6D1F7F91C}" type="datetimeFigureOut">
              <a:rPr lang="nl-NL" smtClean="0"/>
              <a:t>11-3-2021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2F64A-1279-4360-B078-0E355720A4A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15994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0C7DE-998F-4F0A-99D0-90D6D1F7F91C}" type="datetimeFigureOut">
              <a:rPr lang="nl-NL" smtClean="0"/>
              <a:t>11-3-2021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2F64A-1279-4360-B078-0E355720A4A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70054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0C7DE-998F-4F0A-99D0-90D6D1F7F91C}" type="datetimeFigureOut">
              <a:rPr lang="nl-NL" smtClean="0"/>
              <a:t>11-3-2021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2F64A-1279-4360-B078-0E355720A4A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76364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0C7DE-998F-4F0A-99D0-90D6D1F7F91C}" type="datetimeFigureOut">
              <a:rPr lang="nl-NL" smtClean="0"/>
              <a:t>11-3-2021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2F64A-1279-4360-B078-0E355720A4A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418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0C7DE-998F-4F0A-99D0-90D6D1F7F91C}" type="datetimeFigureOut">
              <a:rPr lang="nl-NL" smtClean="0"/>
              <a:t>11-3-2021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2F64A-1279-4360-B078-0E355720A4A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12930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0C7DE-998F-4F0A-99D0-90D6D1F7F91C}" type="datetimeFigureOut">
              <a:rPr lang="nl-NL" smtClean="0"/>
              <a:t>11-3-2021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2F64A-1279-4360-B078-0E355720A4A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82416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0C7DE-998F-4F0A-99D0-90D6D1F7F91C}" type="datetimeFigureOut">
              <a:rPr lang="nl-NL" smtClean="0"/>
              <a:t>11-3-2021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2F64A-1279-4360-B078-0E355720A4A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21715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0C7DE-998F-4F0A-99D0-90D6D1F7F91C}" type="datetimeFigureOut">
              <a:rPr lang="nl-NL" smtClean="0"/>
              <a:t>11-3-2021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2F64A-1279-4360-B078-0E355720A4A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97350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0C7DE-998F-4F0A-99D0-90D6D1F7F91C}" type="datetimeFigureOut">
              <a:rPr lang="nl-NL" smtClean="0"/>
              <a:t>11-3-2021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2F64A-1279-4360-B078-0E355720A4A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48105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0C7DE-998F-4F0A-99D0-90D6D1F7F91C}" type="datetimeFigureOut">
              <a:rPr lang="nl-NL" smtClean="0"/>
              <a:t>11-3-2021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2F64A-1279-4360-B078-0E355720A4A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76391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0C7DE-998F-4F0A-99D0-90D6D1F7F91C}" type="datetimeFigureOut">
              <a:rPr lang="nl-NL" smtClean="0"/>
              <a:t>11-3-2021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2F64A-1279-4360-B078-0E355720A4A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1094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0C7DE-998F-4F0A-99D0-90D6D1F7F91C}" type="datetimeFigureOut">
              <a:rPr lang="nl-NL" smtClean="0"/>
              <a:t>11-3-2021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C2F64A-1279-4360-B078-0E355720A4A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58264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phet.colorado.edu/sims/html/build-an-atom/latest/build-an-atom_en.html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4.2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77119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Uitwerking voorbeeld 2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M C</a:t>
            </a:r>
            <a:r>
              <a:rPr lang="pl-PL" baseline="-25000" dirty="0"/>
              <a:t>4</a:t>
            </a:r>
            <a:r>
              <a:rPr lang="pl-PL" dirty="0"/>
              <a:t>H</a:t>
            </a:r>
            <a:r>
              <a:rPr lang="pl-PL" baseline="-25000" dirty="0"/>
              <a:t>10</a:t>
            </a:r>
            <a:r>
              <a:rPr lang="pl-PL" dirty="0"/>
              <a:t> = 12,01 x 4 + 1,008 x 10 = 58,12 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38168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Vraag 7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Bereken </a:t>
            </a:r>
            <a:r>
              <a:rPr lang="nl-NL" dirty="0"/>
              <a:t>de molecuulmassa van:</a:t>
            </a:r>
          </a:p>
          <a:p>
            <a:pPr marL="514350" indent="-514350">
              <a:buFont typeface="+mj-lt"/>
              <a:buAutoNum type="alphaLcPeriod"/>
            </a:pPr>
            <a:r>
              <a:rPr lang="nl-NL" dirty="0"/>
              <a:t>Water</a:t>
            </a:r>
          </a:p>
          <a:p>
            <a:pPr marL="514350" indent="-514350">
              <a:buFont typeface="+mj-lt"/>
              <a:buAutoNum type="alphaLcPeriod"/>
            </a:pPr>
            <a:r>
              <a:rPr lang="nl-NL" dirty="0"/>
              <a:t>Stikstof</a:t>
            </a:r>
          </a:p>
          <a:p>
            <a:pPr marL="514350" indent="-514350">
              <a:buFont typeface="+mj-lt"/>
              <a:buAutoNum type="alphaLcPeriod"/>
            </a:pPr>
            <a:r>
              <a:rPr lang="nl-NL" dirty="0"/>
              <a:t>Fosforzuur (H</a:t>
            </a:r>
            <a:r>
              <a:rPr lang="nl-NL" baseline="-25000" dirty="0"/>
              <a:t>3</a:t>
            </a:r>
            <a:r>
              <a:rPr lang="nl-NL" dirty="0"/>
              <a:t>PO</a:t>
            </a:r>
            <a:r>
              <a:rPr lang="nl-NL" baseline="-25000" dirty="0"/>
              <a:t>4</a:t>
            </a:r>
            <a:r>
              <a:rPr lang="nl-NL" dirty="0"/>
              <a:t>)</a:t>
            </a:r>
          </a:p>
          <a:p>
            <a:pPr marL="514350" indent="-514350">
              <a:buFont typeface="+mj-lt"/>
              <a:buAutoNum type="alphaLcPeriod"/>
            </a:pPr>
            <a:r>
              <a:rPr lang="nl-NL" dirty="0"/>
              <a:t>Ammoniak</a:t>
            </a:r>
          </a:p>
          <a:p>
            <a:pPr marL="514350" indent="-514350">
              <a:buFont typeface="+mj-lt"/>
              <a:buAutoNum type="alphaLcPeriod"/>
            </a:pPr>
            <a:r>
              <a:rPr lang="nl-NL" dirty="0" err="1"/>
              <a:t>dizwaveldichloride</a:t>
            </a: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34854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Uitwerking 7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7a. water  H</a:t>
            </a:r>
            <a:r>
              <a:rPr lang="nl-NL" baseline="-25000" dirty="0"/>
              <a:t>2</a:t>
            </a:r>
            <a:r>
              <a:rPr lang="nl-NL" dirty="0"/>
              <a:t>O = 2 x 1 + 16 = 18u</a:t>
            </a:r>
          </a:p>
          <a:p>
            <a:pPr marL="0" indent="0">
              <a:buNone/>
            </a:pPr>
            <a:r>
              <a:rPr lang="nl-NL" dirty="0"/>
              <a:t>7b. stikstof    N</a:t>
            </a:r>
            <a:r>
              <a:rPr lang="nl-NL" baseline="-25000" dirty="0"/>
              <a:t>2</a:t>
            </a:r>
            <a:r>
              <a:rPr lang="nl-NL" dirty="0"/>
              <a:t> = 2 x 14 = 28u </a:t>
            </a:r>
          </a:p>
          <a:p>
            <a:pPr marL="0" indent="0">
              <a:buNone/>
            </a:pPr>
            <a:r>
              <a:rPr lang="nl-NL" dirty="0"/>
              <a:t>7c. fosforzuur   H</a:t>
            </a:r>
            <a:r>
              <a:rPr lang="nl-NL" baseline="-25000" dirty="0"/>
              <a:t>3</a:t>
            </a:r>
            <a:r>
              <a:rPr lang="nl-NL" dirty="0"/>
              <a:t>PO</a:t>
            </a:r>
            <a:r>
              <a:rPr lang="nl-NL" baseline="-25000" dirty="0"/>
              <a:t>4</a:t>
            </a:r>
            <a:r>
              <a:rPr lang="nl-NL" dirty="0"/>
              <a:t> = 3 x 1 + 31 + 4 x 16 = 98u  </a:t>
            </a:r>
          </a:p>
          <a:p>
            <a:pPr marL="0" indent="0">
              <a:buNone/>
            </a:pPr>
            <a:r>
              <a:rPr lang="nl-NL" dirty="0"/>
              <a:t>7d. Ammoniak    NH</a:t>
            </a:r>
            <a:r>
              <a:rPr lang="nl-NL" baseline="-25000" dirty="0"/>
              <a:t>3 </a:t>
            </a:r>
            <a:r>
              <a:rPr lang="nl-NL" dirty="0"/>
              <a:t>= 14 + 3 x 1 = 17u</a:t>
            </a:r>
          </a:p>
          <a:p>
            <a:pPr marL="0" indent="0">
              <a:buNone/>
            </a:pPr>
            <a:r>
              <a:rPr lang="nl-NL" dirty="0"/>
              <a:t>7e. </a:t>
            </a:r>
            <a:r>
              <a:rPr lang="nl-NL" dirty="0" err="1"/>
              <a:t>dizwaveldichoride</a:t>
            </a:r>
            <a:r>
              <a:rPr lang="nl-NL" dirty="0"/>
              <a:t>   S</a:t>
            </a:r>
            <a:r>
              <a:rPr lang="nl-NL" baseline="-25000" dirty="0"/>
              <a:t>2</a:t>
            </a:r>
            <a:r>
              <a:rPr lang="nl-NL" dirty="0"/>
              <a:t>Cl</a:t>
            </a:r>
            <a:r>
              <a:rPr lang="nl-NL" baseline="-25000" dirty="0"/>
              <a:t>2</a:t>
            </a:r>
            <a:r>
              <a:rPr lang="nl-NL" dirty="0"/>
              <a:t>  = 2 x 32 + 2 x 35,5 = 135u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62726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Vraag 8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Bereken </a:t>
            </a:r>
            <a:r>
              <a:rPr lang="nl-NL" dirty="0" err="1"/>
              <a:t>Mpropaan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66461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Uitwerking 8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err="1"/>
              <a:t>Mpropaan</a:t>
            </a:r>
            <a:r>
              <a:rPr lang="nl-NL" dirty="0"/>
              <a:t> = M C</a:t>
            </a:r>
            <a:r>
              <a:rPr lang="nl-NL" baseline="-25000" dirty="0"/>
              <a:t>3</a:t>
            </a:r>
            <a:r>
              <a:rPr lang="nl-NL" dirty="0"/>
              <a:t>H</a:t>
            </a:r>
            <a:r>
              <a:rPr lang="nl-NL" baseline="-25000" dirty="0"/>
              <a:t>8</a:t>
            </a:r>
            <a:r>
              <a:rPr lang="nl-NL" dirty="0"/>
              <a:t> = 3 x 12 + 8 x 1 = 44u</a:t>
            </a:r>
          </a:p>
        </p:txBody>
      </p:sp>
    </p:spTree>
    <p:extLst>
      <p:ext uri="{BB962C8B-B14F-4D97-AF65-F5344CB8AC3E}">
        <p14:creationId xmlns:p14="http://schemas.microsoft.com/office/powerpoint/2010/main" val="3268821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massapercentages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Met behulp van atoommassa’s kun je de massapercentages van elementen in een verbinding berekenen. Het massapercentage bereken je in 2 cijfers achter de komma.</a:t>
            </a:r>
          </a:p>
        </p:txBody>
      </p:sp>
    </p:spTree>
    <p:extLst>
      <p:ext uri="{BB962C8B-B14F-4D97-AF65-F5344CB8AC3E}">
        <p14:creationId xmlns:p14="http://schemas.microsoft.com/office/powerpoint/2010/main" val="1939695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Voorbeeld 1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Hoeveel massaprocent koolstof bevat koolstofdioxide?</a:t>
            </a:r>
          </a:p>
        </p:txBody>
      </p:sp>
    </p:spTree>
    <p:extLst>
      <p:ext uri="{BB962C8B-B14F-4D97-AF65-F5344CB8AC3E}">
        <p14:creationId xmlns:p14="http://schemas.microsoft.com/office/powerpoint/2010/main" val="3052606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Uitwerking voorbeeld 1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dirty="0"/>
              <a:t>M CO</a:t>
            </a:r>
            <a:r>
              <a:rPr lang="nl-NL" baseline="-25000" dirty="0"/>
              <a:t>2</a:t>
            </a:r>
            <a:r>
              <a:rPr lang="nl-NL" dirty="0"/>
              <a:t> </a:t>
            </a:r>
            <a:r>
              <a:rPr lang="nl-NL" dirty="0" smtClean="0"/>
              <a:t>	= </a:t>
            </a:r>
            <a:r>
              <a:rPr lang="nl-NL" dirty="0"/>
              <a:t>12,01 + 16,00 x 2 = 44,01 </a:t>
            </a:r>
            <a:r>
              <a:rPr lang="nl-NL" dirty="0" smtClean="0"/>
              <a:t>u</a:t>
            </a:r>
          </a:p>
          <a:p>
            <a:pPr marL="0" indent="0">
              <a:buNone/>
            </a:pPr>
            <a:r>
              <a:rPr lang="nl-NL" dirty="0" smtClean="0"/>
              <a:t>M C 		= 12,01 u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100%		=  </a:t>
            </a:r>
            <a:r>
              <a:rPr lang="nl-NL" dirty="0"/>
              <a:t>44,01 u</a:t>
            </a:r>
          </a:p>
          <a:p>
            <a:pPr marL="0" indent="0">
              <a:buNone/>
            </a:pPr>
            <a:r>
              <a:rPr lang="nl-NL" dirty="0" smtClean="0"/>
              <a:t>….		</a:t>
            </a:r>
            <a:r>
              <a:rPr lang="nl-NL" dirty="0"/>
              <a:t>= 12,01 u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Massapercentage = 12,01 </a:t>
            </a:r>
            <a:r>
              <a:rPr lang="nl-NL" dirty="0" smtClean="0"/>
              <a:t>x 100/ 44,01 </a:t>
            </a:r>
            <a:r>
              <a:rPr lang="nl-NL" dirty="0"/>
              <a:t>= 27,29 %</a:t>
            </a:r>
          </a:p>
          <a:p>
            <a:pPr marL="0" indent="0">
              <a:buNone/>
            </a:pPr>
            <a:r>
              <a:rPr lang="nl-NL" dirty="0"/>
              <a:t>Het massapercentage koolstof in koolstofdioxide is 27,29 %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54274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Voorbeeld 2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Hoeveel massaprocent kalium bevat kaliumsulfide (K</a:t>
            </a:r>
            <a:r>
              <a:rPr lang="nl-NL" baseline="-25000" dirty="0"/>
              <a:t>2</a:t>
            </a:r>
            <a:r>
              <a:rPr lang="nl-NL" dirty="0"/>
              <a:t>S)?</a:t>
            </a:r>
          </a:p>
        </p:txBody>
      </p:sp>
    </p:spTree>
    <p:extLst>
      <p:ext uri="{BB962C8B-B14F-4D97-AF65-F5344CB8AC3E}">
        <p14:creationId xmlns:p14="http://schemas.microsoft.com/office/powerpoint/2010/main" val="1603595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Uitwerking voorbeeld 2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M K</a:t>
            </a:r>
            <a:r>
              <a:rPr lang="nl-NL" baseline="-25000" dirty="0"/>
              <a:t>2</a:t>
            </a:r>
            <a:r>
              <a:rPr lang="nl-NL" dirty="0"/>
              <a:t>S = 39,10 x 2 + 32,06 = 110,26 </a:t>
            </a:r>
            <a:r>
              <a:rPr lang="nl-NL" dirty="0" smtClean="0"/>
              <a:t>u</a:t>
            </a:r>
          </a:p>
          <a:p>
            <a:pPr marL="0" indent="0">
              <a:buNone/>
            </a:pPr>
            <a:r>
              <a:rPr lang="nl-NL" dirty="0" smtClean="0"/>
              <a:t>M K</a:t>
            </a:r>
            <a:r>
              <a:rPr lang="nl-NL" baseline="-25000" dirty="0" smtClean="0"/>
              <a:t>2</a:t>
            </a:r>
            <a:r>
              <a:rPr lang="nl-NL" dirty="0" smtClean="0"/>
              <a:t> 	= 78,2 u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100%		= 110,26 u</a:t>
            </a:r>
          </a:p>
          <a:p>
            <a:pPr marL="0" indent="0">
              <a:buNone/>
            </a:pPr>
            <a:r>
              <a:rPr lang="nl-NL" dirty="0" smtClean="0"/>
              <a:t>….		= 78,2 u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Massapercentage = </a:t>
            </a:r>
            <a:r>
              <a:rPr lang="nl-NL" dirty="0" smtClean="0"/>
              <a:t>(78,2x </a:t>
            </a:r>
            <a:r>
              <a:rPr lang="nl-NL" dirty="0"/>
              <a:t>100)/ </a:t>
            </a:r>
            <a:r>
              <a:rPr lang="nl-NL" dirty="0" smtClean="0"/>
              <a:t>110,26 </a:t>
            </a:r>
            <a:r>
              <a:rPr lang="nl-NL" dirty="0"/>
              <a:t>= 70,92 %</a:t>
            </a:r>
          </a:p>
          <a:p>
            <a:pPr marL="0" indent="0">
              <a:buNone/>
            </a:pPr>
            <a:r>
              <a:rPr lang="nl-NL" dirty="0"/>
              <a:t>Het massapercentage kalium in </a:t>
            </a:r>
            <a:r>
              <a:rPr lang="nl-NL" dirty="0" err="1" smtClean="0"/>
              <a:t>kaliumsufide</a:t>
            </a:r>
            <a:r>
              <a:rPr lang="nl-NL" dirty="0" smtClean="0"/>
              <a:t> is </a:t>
            </a:r>
            <a:r>
              <a:rPr lang="nl-NL" dirty="0"/>
              <a:t>70,92 %.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27526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Lesdoelen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1" dirty="0"/>
              <a:t>Atoommassa’s opzoeken in tabel</a:t>
            </a:r>
            <a:endParaRPr lang="nl-NL" dirty="0"/>
          </a:p>
          <a:p>
            <a:r>
              <a:rPr lang="nl-NL" b="1" dirty="0"/>
              <a:t>De molecuulmassa van een stof berekenen uit de atoommassa’s als de molecuulformule bekend is.</a:t>
            </a:r>
            <a:endParaRPr lang="nl-NL" dirty="0"/>
          </a:p>
          <a:p>
            <a:r>
              <a:rPr lang="nl-NL" b="1" dirty="0"/>
              <a:t>Het massapercentage van een element in een verbinding uitrekenen.</a:t>
            </a: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34359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Vraag 9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Een waterdruppel van 0,03 g bevat 1x 10</a:t>
            </a:r>
            <a:r>
              <a:rPr lang="nl-NL" baseline="30000" dirty="0"/>
              <a:t>21</a:t>
            </a:r>
            <a:r>
              <a:rPr lang="nl-NL" dirty="0"/>
              <a:t> zuurstofatomen. Water bevat 89 </a:t>
            </a:r>
            <a:r>
              <a:rPr lang="nl-NL" dirty="0" smtClean="0"/>
              <a:t>massaprocent </a:t>
            </a:r>
            <a:r>
              <a:rPr lang="nl-NL" dirty="0"/>
              <a:t>zuurstof. </a:t>
            </a: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Bereken </a:t>
            </a:r>
            <a:r>
              <a:rPr lang="nl-NL" dirty="0"/>
              <a:t>de massa (in g) van 1 zuurstofatoom.</a:t>
            </a:r>
          </a:p>
        </p:txBody>
      </p:sp>
    </p:spTree>
    <p:extLst>
      <p:ext uri="{BB962C8B-B14F-4D97-AF65-F5344CB8AC3E}">
        <p14:creationId xmlns:p14="http://schemas.microsoft.com/office/powerpoint/2010/main" val="2452016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Uitwerking 9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m = 0,03 g </a:t>
            </a: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zuurstof	= 89</a:t>
            </a:r>
            <a:r>
              <a:rPr lang="nl-NL" dirty="0"/>
              <a:t>% </a:t>
            </a:r>
            <a:r>
              <a:rPr lang="nl-NL" dirty="0" smtClean="0"/>
              <a:t>	=….</a:t>
            </a:r>
          </a:p>
          <a:p>
            <a:pPr marL="0" indent="0">
              <a:buNone/>
            </a:pPr>
            <a:r>
              <a:rPr lang="nl-NL" dirty="0" smtClean="0"/>
              <a:t>water		= 100%	= 0,03 g</a:t>
            </a:r>
            <a:br>
              <a:rPr lang="nl-NL" dirty="0" smtClean="0"/>
            </a:b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(89x0,03)/100 = 0,0267 g  (zuurstof)</a:t>
            </a:r>
          </a:p>
          <a:p>
            <a:pPr marL="0" indent="0">
              <a:buNone/>
            </a:pPr>
            <a:r>
              <a:rPr lang="nl-NL" dirty="0" smtClean="0"/>
              <a:t>Er zijn 1 </a:t>
            </a:r>
            <a:r>
              <a:rPr lang="nl-NL" dirty="0"/>
              <a:t>x 10</a:t>
            </a:r>
            <a:r>
              <a:rPr lang="nl-NL" baseline="30000" dirty="0"/>
              <a:t>21 </a:t>
            </a:r>
            <a:r>
              <a:rPr lang="nl-NL" dirty="0"/>
              <a:t>O </a:t>
            </a:r>
            <a:r>
              <a:rPr lang="nl-NL" dirty="0" smtClean="0"/>
              <a:t>atomen</a:t>
            </a:r>
            <a:endParaRPr lang="nl-NL" dirty="0"/>
          </a:p>
          <a:p>
            <a:pPr marL="0" indent="0">
              <a:buNone/>
            </a:pPr>
            <a:r>
              <a:rPr lang="nl-NL" dirty="0" smtClean="0"/>
              <a:t>0,0267</a:t>
            </a:r>
            <a:r>
              <a:rPr lang="nl-NL" dirty="0"/>
              <a:t>/ 10</a:t>
            </a:r>
            <a:r>
              <a:rPr lang="nl-NL" baseline="30000" dirty="0"/>
              <a:t>21</a:t>
            </a:r>
            <a:r>
              <a:rPr lang="nl-NL" dirty="0"/>
              <a:t>  = 2,7 x 10 </a:t>
            </a:r>
            <a:r>
              <a:rPr lang="nl-NL" baseline="30000" dirty="0"/>
              <a:t>-23 </a:t>
            </a:r>
            <a:r>
              <a:rPr lang="nl-NL" dirty="0" smtClean="0"/>
              <a:t>g per atoom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06748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Vraag 10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Welk alkaan heeft het grootste massapercentage koolstof : methaan of ethaan? </a:t>
            </a: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Laat duidelijk zien </a:t>
            </a:r>
            <a:r>
              <a:rPr lang="nl-NL" dirty="0"/>
              <a:t>hoe je aan je antwoord komt.</a:t>
            </a:r>
          </a:p>
        </p:txBody>
      </p:sp>
    </p:spTree>
    <p:extLst>
      <p:ext uri="{BB962C8B-B14F-4D97-AF65-F5344CB8AC3E}">
        <p14:creationId xmlns:p14="http://schemas.microsoft.com/office/powerpoint/2010/main" val="3388600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Uitwerking 10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Methaan CH</a:t>
            </a:r>
            <a:r>
              <a:rPr lang="nl-NL" baseline="-25000" dirty="0"/>
              <a:t>4   </a:t>
            </a:r>
            <a:endParaRPr lang="nl-NL" baseline="-25000" dirty="0" smtClean="0"/>
          </a:p>
          <a:p>
            <a:pPr marL="0" indent="0">
              <a:buNone/>
            </a:pPr>
            <a:r>
              <a:rPr lang="nl-NL" dirty="0" smtClean="0"/>
              <a:t>M CH</a:t>
            </a:r>
            <a:r>
              <a:rPr lang="nl-NL" baseline="-25000" dirty="0" smtClean="0"/>
              <a:t>4</a:t>
            </a:r>
            <a:r>
              <a:rPr lang="nl-NL" dirty="0" smtClean="0"/>
              <a:t> </a:t>
            </a:r>
            <a:r>
              <a:rPr lang="nl-NL" dirty="0"/>
              <a:t>= 12 + 4 x 1 = </a:t>
            </a:r>
            <a:r>
              <a:rPr lang="nl-NL" dirty="0" smtClean="0"/>
              <a:t>16</a:t>
            </a:r>
            <a:r>
              <a:rPr lang="nl-NL" dirty="0"/>
              <a:t> </a:t>
            </a:r>
            <a:r>
              <a:rPr lang="nl-NL" dirty="0" smtClean="0"/>
              <a:t>u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100% 		= 16 u			</a:t>
            </a:r>
            <a:r>
              <a:rPr lang="nl-NL" dirty="0"/>
              <a:t> </a:t>
            </a:r>
            <a:r>
              <a:rPr lang="nl-NL" dirty="0" smtClean="0"/>
              <a:t>CH</a:t>
            </a:r>
            <a:r>
              <a:rPr lang="nl-NL" baseline="-25000" dirty="0" smtClean="0"/>
              <a:t>4</a:t>
            </a:r>
          </a:p>
          <a:p>
            <a:pPr marL="0" indent="0">
              <a:buNone/>
            </a:pPr>
            <a:r>
              <a:rPr lang="nl-NL" baseline="-25000" dirty="0"/>
              <a:t>	</a:t>
            </a:r>
            <a:r>
              <a:rPr lang="nl-NL" baseline="-25000" dirty="0" smtClean="0"/>
              <a:t>	</a:t>
            </a:r>
            <a:r>
              <a:rPr lang="nl-NL" dirty="0" smtClean="0"/>
              <a:t>= 12u			C</a:t>
            </a:r>
            <a:endParaRPr lang="nl-NL" dirty="0"/>
          </a:p>
          <a:p>
            <a:pPr marL="0" indent="0">
              <a:buNone/>
            </a:pPr>
            <a:r>
              <a:rPr lang="nl-NL" dirty="0" smtClean="0"/>
              <a:t> </a:t>
            </a:r>
            <a:r>
              <a:rPr lang="nl-NL" dirty="0"/>
              <a:t>massa% C = </a:t>
            </a:r>
            <a:r>
              <a:rPr lang="nl-NL" dirty="0" smtClean="0"/>
              <a:t>(12 x 100)/16 </a:t>
            </a:r>
            <a:r>
              <a:rPr lang="nl-NL" dirty="0"/>
              <a:t>= 75%</a:t>
            </a:r>
          </a:p>
          <a:p>
            <a:pPr marL="0" indent="0">
              <a:buNone/>
            </a:pPr>
            <a:r>
              <a:rPr lang="nl-NL" dirty="0"/>
              <a:t>   </a:t>
            </a: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59165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Uitwerking 10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NL" dirty="0"/>
              <a:t>Ethaan C</a:t>
            </a:r>
            <a:r>
              <a:rPr lang="nl-NL" baseline="-25000" dirty="0"/>
              <a:t>2</a:t>
            </a:r>
            <a:r>
              <a:rPr lang="nl-NL" dirty="0"/>
              <a:t>H</a:t>
            </a:r>
            <a:r>
              <a:rPr lang="nl-NL" baseline="-25000" dirty="0"/>
              <a:t>6</a:t>
            </a:r>
            <a:r>
              <a:rPr lang="nl-NL" dirty="0"/>
              <a:t> </a:t>
            </a:r>
            <a:r>
              <a:rPr lang="nl-NL" baseline="-25000" dirty="0"/>
              <a:t>  </a:t>
            </a:r>
            <a:endParaRPr lang="nl-NL" baseline="-25000" dirty="0" smtClean="0"/>
          </a:p>
          <a:p>
            <a:pPr marL="0" indent="0">
              <a:buNone/>
            </a:pPr>
            <a:r>
              <a:rPr lang="nl-NL" dirty="0" smtClean="0"/>
              <a:t>M </a:t>
            </a:r>
            <a:r>
              <a:rPr lang="nl-NL" dirty="0"/>
              <a:t>C</a:t>
            </a:r>
            <a:r>
              <a:rPr lang="nl-NL" baseline="-25000" dirty="0"/>
              <a:t>2</a:t>
            </a:r>
            <a:r>
              <a:rPr lang="nl-NL" dirty="0"/>
              <a:t>H</a:t>
            </a:r>
            <a:r>
              <a:rPr lang="nl-NL" baseline="-25000" dirty="0"/>
              <a:t>6</a:t>
            </a:r>
            <a:r>
              <a:rPr lang="nl-NL" dirty="0"/>
              <a:t>  = </a:t>
            </a:r>
            <a:r>
              <a:rPr lang="nl-NL" dirty="0" smtClean="0"/>
              <a:t>2x12 </a:t>
            </a:r>
            <a:r>
              <a:rPr lang="nl-NL" dirty="0"/>
              <a:t>+ </a:t>
            </a:r>
            <a:r>
              <a:rPr lang="nl-NL" dirty="0" smtClean="0"/>
              <a:t>6 </a:t>
            </a:r>
            <a:r>
              <a:rPr lang="nl-NL" dirty="0"/>
              <a:t>x 1 = </a:t>
            </a:r>
            <a:r>
              <a:rPr lang="nl-NL" dirty="0" smtClean="0"/>
              <a:t>30</a:t>
            </a:r>
            <a:r>
              <a:rPr lang="nl-NL" dirty="0"/>
              <a:t> </a:t>
            </a:r>
            <a:r>
              <a:rPr lang="nl-NL" dirty="0" smtClean="0"/>
              <a:t>u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100% 		= 30 u			</a:t>
            </a:r>
            <a:r>
              <a:rPr lang="nl-NL" dirty="0"/>
              <a:t> </a:t>
            </a:r>
            <a:r>
              <a:rPr lang="nl-NL" dirty="0" smtClean="0"/>
              <a:t>CH</a:t>
            </a:r>
            <a:r>
              <a:rPr lang="nl-NL" baseline="-25000" dirty="0" smtClean="0"/>
              <a:t>4</a:t>
            </a:r>
          </a:p>
          <a:p>
            <a:pPr marL="0" indent="0">
              <a:buNone/>
            </a:pPr>
            <a:r>
              <a:rPr lang="nl-NL" baseline="-25000" dirty="0"/>
              <a:t>	</a:t>
            </a:r>
            <a:r>
              <a:rPr lang="nl-NL" baseline="-25000" dirty="0" smtClean="0"/>
              <a:t>	</a:t>
            </a:r>
            <a:r>
              <a:rPr lang="nl-NL" dirty="0" smtClean="0"/>
              <a:t>= 24 u			C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 </a:t>
            </a:r>
            <a:r>
              <a:rPr lang="nl-NL" dirty="0"/>
              <a:t>massa% C = </a:t>
            </a:r>
            <a:r>
              <a:rPr lang="nl-NL" dirty="0" smtClean="0"/>
              <a:t>(24 x 100)/30 </a:t>
            </a:r>
            <a:r>
              <a:rPr lang="nl-NL" dirty="0"/>
              <a:t>= </a:t>
            </a:r>
            <a:r>
              <a:rPr lang="nl-NL" dirty="0" smtClean="0"/>
              <a:t>80%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Ethaan heeft dus het hoogste massapercentage</a:t>
            </a:r>
          </a:p>
          <a:p>
            <a:pPr marL="0" indent="0">
              <a:buNone/>
            </a:pPr>
            <a:r>
              <a:rPr lang="nl-NL" dirty="0" smtClean="0"/>
              <a:t> </a:t>
            </a:r>
            <a:r>
              <a:rPr lang="nl-NL" dirty="0"/>
              <a:t> </a:t>
            </a: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33032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Vraag 11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Bereken het massapercentage van :</a:t>
            </a:r>
          </a:p>
          <a:p>
            <a:pPr marL="514350" indent="-514350">
              <a:buFont typeface="+mj-lt"/>
              <a:buAutoNum type="alphaLcPeriod"/>
            </a:pPr>
            <a:r>
              <a:rPr lang="nl-NL" dirty="0"/>
              <a:t>Koolstof in glucose, C</a:t>
            </a:r>
            <a:r>
              <a:rPr lang="nl-NL" baseline="-25000" dirty="0"/>
              <a:t>6</a:t>
            </a:r>
            <a:r>
              <a:rPr lang="nl-NL" dirty="0"/>
              <a:t>H</a:t>
            </a:r>
            <a:r>
              <a:rPr lang="nl-NL" baseline="-25000" dirty="0"/>
              <a:t>12</a:t>
            </a:r>
            <a:r>
              <a:rPr lang="nl-NL" dirty="0"/>
              <a:t>O</a:t>
            </a:r>
            <a:r>
              <a:rPr lang="nl-NL" baseline="-25000" dirty="0"/>
              <a:t>6</a:t>
            </a:r>
            <a:r>
              <a:rPr lang="nl-NL" dirty="0"/>
              <a:t>.</a:t>
            </a:r>
          </a:p>
          <a:p>
            <a:pPr marL="514350" indent="-514350">
              <a:buFont typeface="+mj-lt"/>
              <a:buAutoNum type="alphaLcPeriod"/>
            </a:pPr>
            <a:r>
              <a:rPr lang="nl-NL" dirty="0"/>
              <a:t>Stikstof in </a:t>
            </a:r>
            <a:r>
              <a:rPr lang="nl-NL" dirty="0" err="1"/>
              <a:t>nitrotolueen</a:t>
            </a:r>
            <a:r>
              <a:rPr lang="nl-NL" dirty="0"/>
              <a:t>, C</a:t>
            </a:r>
            <a:r>
              <a:rPr lang="nl-NL" baseline="-25000" dirty="0"/>
              <a:t>7</a:t>
            </a:r>
            <a:r>
              <a:rPr lang="nl-NL" dirty="0"/>
              <a:t>H</a:t>
            </a:r>
            <a:r>
              <a:rPr lang="nl-NL" baseline="-25000" dirty="0"/>
              <a:t>7</a:t>
            </a:r>
            <a:r>
              <a:rPr lang="nl-NL" dirty="0"/>
              <a:t>NO</a:t>
            </a:r>
            <a:r>
              <a:rPr lang="nl-NL" baseline="-25000" dirty="0"/>
              <a:t>2</a:t>
            </a:r>
            <a:r>
              <a:rPr lang="nl-NL" dirty="0"/>
              <a:t>.</a:t>
            </a:r>
          </a:p>
          <a:p>
            <a:pPr marL="514350" indent="-514350">
              <a:buFont typeface="+mj-lt"/>
              <a:buAutoNum type="alphaLcPeriod"/>
            </a:pPr>
            <a:r>
              <a:rPr lang="nl-NL" dirty="0"/>
              <a:t>Koper in </a:t>
            </a:r>
            <a:r>
              <a:rPr lang="nl-NL" dirty="0" err="1"/>
              <a:t>chalcopriet</a:t>
            </a:r>
            <a:r>
              <a:rPr lang="nl-NL" dirty="0"/>
              <a:t>, CuFeS</a:t>
            </a:r>
            <a:r>
              <a:rPr lang="nl-NL" baseline="-25000" dirty="0"/>
              <a:t>2</a:t>
            </a:r>
            <a:r>
              <a:rPr lang="nl-NL" dirty="0"/>
              <a:t>.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16667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Uitwerking 11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t-BR" dirty="0" smtClean="0"/>
              <a:t>a. massa</a:t>
            </a:r>
            <a:r>
              <a:rPr lang="pt-BR" dirty="0"/>
              <a:t>% C in C</a:t>
            </a:r>
            <a:r>
              <a:rPr lang="pt-BR" baseline="-25000" dirty="0"/>
              <a:t>6</a:t>
            </a:r>
            <a:r>
              <a:rPr lang="pt-BR" dirty="0"/>
              <a:t>H</a:t>
            </a:r>
            <a:r>
              <a:rPr lang="pt-BR" baseline="-25000" dirty="0"/>
              <a:t>12</a:t>
            </a:r>
            <a:r>
              <a:rPr lang="pt-BR" dirty="0"/>
              <a:t>O</a:t>
            </a:r>
            <a:r>
              <a:rPr lang="pt-BR" baseline="-25000" dirty="0"/>
              <a:t>6</a:t>
            </a:r>
            <a:r>
              <a:rPr lang="pt-BR" dirty="0"/>
              <a:t>     </a:t>
            </a: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m </a:t>
            </a:r>
            <a:r>
              <a:rPr lang="pt-BR" dirty="0"/>
              <a:t>C</a:t>
            </a:r>
            <a:r>
              <a:rPr lang="pt-BR" baseline="-25000" dirty="0"/>
              <a:t>6</a:t>
            </a:r>
            <a:r>
              <a:rPr lang="pt-BR" dirty="0"/>
              <a:t>H</a:t>
            </a:r>
            <a:r>
              <a:rPr lang="pt-BR" baseline="-25000" dirty="0"/>
              <a:t>12</a:t>
            </a:r>
            <a:r>
              <a:rPr lang="pt-BR" dirty="0"/>
              <a:t>O</a:t>
            </a:r>
            <a:r>
              <a:rPr lang="pt-BR" baseline="-25000" dirty="0"/>
              <a:t>6  </a:t>
            </a:r>
            <a:r>
              <a:rPr lang="pt-BR" dirty="0"/>
              <a:t>= 6 x 12 + 12 X 1 + 6 x 16 </a:t>
            </a:r>
            <a:r>
              <a:rPr lang="pt-BR"/>
              <a:t>= </a:t>
            </a:r>
            <a:r>
              <a:rPr lang="pt-BR" smtClean="0"/>
              <a:t>180u</a:t>
            </a:r>
          </a:p>
          <a:p>
            <a:pPr marL="0" indent="0">
              <a:buNone/>
            </a:pP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mC </a:t>
            </a:r>
            <a:r>
              <a:rPr lang="pt-BR" dirty="0"/>
              <a:t>= 6 x 12 = 72   massa% = 72/180 x 100 = 40</a:t>
            </a:r>
            <a:r>
              <a:rPr lang="pt-BR" dirty="0" smtClean="0"/>
              <a:t>%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b. </a:t>
            </a:r>
            <a:r>
              <a:rPr lang="it-IT" dirty="0"/>
              <a:t>massa% N in </a:t>
            </a:r>
            <a:r>
              <a:rPr lang="it-IT" u="sng" dirty="0"/>
              <a:t>C</a:t>
            </a:r>
            <a:r>
              <a:rPr lang="it-IT" u="sng" baseline="-25000" dirty="0"/>
              <a:t>7</a:t>
            </a:r>
            <a:r>
              <a:rPr lang="it-IT" u="sng" dirty="0"/>
              <a:t>H</a:t>
            </a:r>
            <a:r>
              <a:rPr lang="it-IT" u="sng" baseline="-25000" dirty="0"/>
              <a:t>7</a:t>
            </a:r>
            <a:r>
              <a:rPr lang="it-IT" u="sng" dirty="0"/>
              <a:t>NO</a:t>
            </a:r>
            <a:r>
              <a:rPr lang="it-IT" u="sng" baseline="-25000" dirty="0"/>
              <a:t>2</a:t>
            </a:r>
            <a:r>
              <a:rPr lang="it-IT" dirty="0"/>
              <a:t>    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m </a:t>
            </a:r>
            <a:r>
              <a:rPr lang="it-IT" dirty="0"/>
              <a:t>C</a:t>
            </a:r>
            <a:r>
              <a:rPr lang="it-IT" baseline="-25000" dirty="0"/>
              <a:t>7</a:t>
            </a:r>
            <a:r>
              <a:rPr lang="it-IT" dirty="0"/>
              <a:t>H</a:t>
            </a:r>
            <a:r>
              <a:rPr lang="it-IT" baseline="-25000" dirty="0"/>
              <a:t>7</a:t>
            </a:r>
            <a:r>
              <a:rPr lang="it-IT" dirty="0"/>
              <a:t>NO</a:t>
            </a:r>
            <a:r>
              <a:rPr lang="it-IT" baseline="-25000" dirty="0"/>
              <a:t>2  </a:t>
            </a:r>
            <a:r>
              <a:rPr lang="it-IT" dirty="0"/>
              <a:t>= 7 x 12 + 7 x 1 + 1 x 14 + 2 x 16 = 137</a:t>
            </a:r>
            <a:br>
              <a:rPr lang="it-IT" dirty="0"/>
            </a:br>
            <a:r>
              <a:rPr lang="it-IT" dirty="0" smtClean="0"/>
              <a:t>mN </a:t>
            </a:r>
            <a:r>
              <a:rPr lang="it-IT" dirty="0"/>
              <a:t>= 14      massa% = 14/137 x 100 = 10,2%</a:t>
            </a:r>
          </a:p>
          <a:p>
            <a:pPr marL="0" indent="0">
              <a:buNone/>
            </a:pPr>
            <a:r>
              <a:rPr lang="it-IT" dirty="0"/>
              <a:t> </a:t>
            </a:r>
          </a:p>
          <a:p>
            <a:pPr marL="0" indent="0">
              <a:buNone/>
            </a:pPr>
            <a:r>
              <a:rPr lang="it-IT" dirty="0" smtClean="0"/>
              <a:t>c</a:t>
            </a:r>
            <a:r>
              <a:rPr lang="it-IT" dirty="0"/>
              <a:t>. massa% Cu in CuFeS</a:t>
            </a:r>
            <a:r>
              <a:rPr lang="it-IT" baseline="-25000" dirty="0"/>
              <a:t>2 </a:t>
            </a:r>
            <a:r>
              <a:rPr lang="it-IT" dirty="0"/>
              <a:t> m CuFeS</a:t>
            </a:r>
            <a:r>
              <a:rPr lang="it-IT" baseline="-25000" dirty="0"/>
              <a:t>2   </a:t>
            </a:r>
            <a:r>
              <a:rPr lang="it-IT" dirty="0"/>
              <a:t>= 1 x 63,5 + 1 x 55,8 + 2 x 32 = 183,5</a:t>
            </a:r>
            <a:br>
              <a:rPr lang="it-IT" dirty="0"/>
            </a:br>
            <a:r>
              <a:rPr lang="it-IT" dirty="0"/>
              <a:t> </a:t>
            </a:r>
            <a:r>
              <a:rPr lang="it-IT" dirty="0" smtClean="0"/>
              <a:t>mCu </a:t>
            </a:r>
            <a:r>
              <a:rPr lang="it-IT" dirty="0"/>
              <a:t>= 63,5      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massa</a:t>
            </a:r>
            <a:r>
              <a:rPr lang="it-IT" dirty="0"/>
              <a:t>% = 63,5/183,5 x 100 = 34%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21477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Vraag 12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LcPeriod"/>
            </a:pPr>
            <a:r>
              <a:rPr lang="nl-NL" dirty="0"/>
              <a:t>Bereken het massapercentage (gebonden) zuurstof in water.</a:t>
            </a:r>
          </a:p>
          <a:p>
            <a:pPr marL="514350" indent="-514350">
              <a:buFont typeface="+mj-lt"/>
              <a:buAutoNum type="alphaLcPeriod"/>
            </a:pPr>
            <a:r>
              <a:rPr lang="nl-NL" dirty="0"/>
              <a:t>Waarom is het niet mogelijk om op deze manier het percentage vrije zuurstof (O</a:t>
            </a:r>
            <a:r>
              <a:rPr lang="nl-NL" baseline="-25000" dirty="0"/>
              <a:t>2</a:t>
            </a:r>
            <a:r>
              <a:rPr lang="nl-NL" dirty="0"/>
              <a:t>), in bijvoorbeeld slootwater te berekenen?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34091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Uitwerking 12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a. massa </a:t>
            </a:r>
            <a:r>
              <a:rPr lang="nl-NL" dirty="0"/>
              <a:t>H</a:t>
            </a:r>
            <a:r>
              <a:rPr lang="nl-NL" baseline="-25000" dirty="0"/>
              <a:t>2</a:t>
            </a:r>
            <a:r>
              <a:rPr lang="nl-NL" dirty="0"/>
              <a:t>O = 2 x 1 + 16 = 18u   massa% O in  H</a:t>
            </a:r>
            <a:r>
              <a:rPr lang="nl-NL" baseline="-25000" dirty="0"/>
              <a:t>2</a:t>
            </a:r>
            <a:r>
              <a:rPr lang="nl-NL" dirty="0"/>
              <a:t>O:  16/18 x 100 = 88,9%</a:t>
            </a:r>
            <a:r>
              <a:rPr lang="nl-NL" dirty="0" smtClean="0"/>
              <a:t/>
            </a:r>
            <a:br>
              <a:rPr lang="nl-NL" dirty="0" smtClean="0"/>
            </a:b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b. Vrije </a:t>
            </a:r>
            <a:r>
              <a:rPr lang="nl-NL" dirty="0"/>
              <a:t>zuurstof zit niet in het molecuul water en kan dus niet berekend worden.</a:t>
            </a:r>
          </a:p>
        </p:txBody>
      </p:sp>
    </p:spTree>
    <p:extLst>
      <p:ext uri="{BB962C8B-B14F-4D97-AF65-F5344CB8AC3E}">
        <p14:creationId xmlns:p14="http://schemas.microsoft.com/office/powerpoint/2010/main" val="2881770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Vraag 13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De molecuulmassa van antimoonoxide, Sb</a:t>
            </a:r>
            <a:r>
              <a:rPr lang="nl-NL" baseline="-25000" dirty="0"/>
              <a:t>2</a:t>
            </a:r>
            <a:r>
              <a:rPr lang="nl-NL" dirty="0"/>
              <a:t>O</a:t>
            </a:r>
            <a:r>
              <a:rPr lang="nl-NL" baseline="-25000" dirty="0"/>
              <a:t>3</a:t>
            </a:r>
            <a:r>
              <a:rPr lang="nl-NL" dirty="0"/>
              <a:t>, is 291,60 u. </a:t>
            </a: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Bereken </a:t>
            </a:r>
            <a:r>
              <a:rPr lang="nl-NL" dirty="0"/>
              <a:t>de atoommassa van de atoomsoort antimoon.</a:t>
            </a:r>
          </a:p>
        </p:txBody>
      </p:sp>
    </p:spTree>
    <p:extLst>
      <p:ext uri="{BB962C8B-B14F-4D97-AF65-F5344CB8AC3E}">
        <p14:creationId xmlns:p14="http://schemas.microsoft.com/office/powerpoint/2010/main" val="1343803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026" name="Picture 2" descr="Periodiek Systeem Der Elementen Vector Sjabloon Voor School Scheikunde Les  Stockvectorkunst en meer beelden van Atoom - iStock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7425"/>
          <a:stretch/>
        </p:blipFill>
        <p:spPr bwMode="auto">
          <a:xfrm>
            <a:off x="0" y="-1"/>
            <a:ext cx="12192000" cy="61264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8787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Uitwerking 13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m Sb</a:t>
            </a:r>
            <a:r>
              <a:rPr lang="nl-NL" baseline="-25000" dirty="0"/>
              <a:t>2</a:t>
            </a:r>
            <a:r>
              <a:rPr lang="nl-NL" dirty="0"/>
              <a:t>O</a:t>
            </a:r>
            <a:r>
              <a:rPr lang="nl-NL" baseline="-25000" dirty="0"/>
              <a:t>3</a:t>
            </a:r>
            <a:r>
              <a:rPr lang="nl-NL" dirty="0"/>
              <a:t> = 291,6   m O = 16u, dus van 3O = 3 x 16 = 48u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dirty="0"/>
              <a:t>    </a:t>
            </a: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m </a:t>
            </a:r>
            <a:r>
              <a:rPr lang="nl-NL" dirty="0"/>
              <a:t>2Sb = 291,6 – 48 = 243,6u  dus van 1 atoom Sb is de massa 243,6/2 = 121,8u</a:t>
            </a:r>
          </a:p>
        </p:txBody>
      </p:sp>
    </p:spTree>
    <p:extLst>
      <p:ext uri="{BB962C8B-B14F-4D97-AF65-F5344CB8AC3E}">
        <p14:creationId xmlns:p14="http://schemas.microsoft.com/office/powerpoint/2010/main" val="286335720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Vraag 14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De molecuulmassa van het molecuul H</a:t>
            </a:r>
            <a:r>
              <a:rPr lang="nl-NL" baseline="-25000" dirty="0"/>
              <a:t>3</a:t>
            </a:r>
            <a:r>
              <a:rPr lang="nl-NL" dirty="0"/>
              <a:t>XO</a:t>
            </a:r>
            <a:r>
              <a:rPr lang="nl-NL" baseline="-25000" dirty="0"/>
              <a:t>3</a:t>
            </a:r>
            <a:r>
              <a:rPr lang="nl-NL" dirty="0"/>
              <a:t> 81,99 u. X is een onbekende atoomsoort.</a:t>
            </a:r>
          </a:p>
          <a:p>
            <a:pPr marL="514350" indent="-514350">
              <a:buFont typeface="+mj-lt"/>
              <a:buAutoNum type="alphaLcPeriod"/>
            </a:pPr>
            <a:r>
              <a:rPr lang="nl-NL" dirty="0"/>
              <a:t>Bereken de atoommassa van de atoomsoort X.</a:t>
            </a:r>
          </a:p>
          <a:p>
            <a:pPr marL="514350" indent="-514350">
              <a:buFont typeface="+mj-lt"/>
              <a:buAutoNum type="alphaLcPeriod"/>
            </a:pPr>
            <a:r>
              <a:rPr lang="nl-NL" dirty="0"/>
              <a:t>Wat is de naam van de atoomsoort X?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7556981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Uitwerking 14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a</a:t>
            </a:r>
            <a:r>
              <a:rPr lang="nl-NL" dirty="0"/>
              <a:t>. massa van  H</a:t>
            </a:r>
            <a:r>
              <a:rPr lang="nl-NL" baseline="-25000" dirty="0"/>
              <a:t>3</a:t>
            </a:r>
            <a:r>
              <a:rPr lang="nl-NL" dirty="0"/>
              <a:t>XO</a:t>
            </a:r>
            <a:r>
              <a:rPr lang="nl-NL" baseline="-25000" dirty="0"/>
              <a:t>3</a:t>
            </a:r>
            <a:r>
              <a:rPr lang="nl-NL" dirty="0"/>
              <a:t>  = 81,99</a:t>
            </a:r>
            <a:br>
              <a:rPr lang="nl-NL" dirty="0"/>
            </a:br>
            <a:r>
              <a:rPr lang="nl-NL" dirty="0"/>
              <a:t>       massa  van X = 81,99 – (3 x 1) – (3 x 16) = 30,99u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b</a:t>
            </a:r>
            <a:r>
              <a:rPr lang="nl-NL" dirty="0"/>
              <a:t>. X moet dus het atoom fosfor (P) zijn.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9955986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Vraag 15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Uit de stoffen met de volgende formules kan het metaal zink worden gewonnen : </a:t>
            </a:r>
            <a:r>
              <a:rPr lang="nl-NL" dirty="0" err="1"/>
              <a:t>ZnS</a:t>
            </a:r>
            <a:r>
              <a:rPr lang="nl-NL" dirty="0"/>
              <a:t>, ZnCO</a:t>
            </a:r>
            <a:r>
              <a:rPr lang="nl-NL" baseline="-25000" dirty="0"/>
              <a:t>3</a:t>
            </a:r>
            <a:r>
              <a:rPr lang="nl-NL" dirty="0"/>
              <a:t>, Zn</a:t>
            </a:r>
            <a:r>
              <a:rPr lang="nl-NL" baseline="-25000" dirty="0"/>
              <a:t>2</a:t>
            </a:r>
            <a:r>
              <a:rPr lang="nl-NL" dirty="0"/>
              <a:t>SiO</a:t>
            </a:r>
            <a:r>
              <a:rPr lang="nl-NL" baseline="-25000" dirty="0"/>
              <a:t>4</a:t>
            </a:r>
            <a:r>
              <a:rPr lang="nl-NL" dirty="0"/>
              <a:t>. Laat door een berekening zien van welke zinkverbinding het massapercentage zink het hoogste is</a:t>
            </a:r>
          </a:p>
        </p:txBody>
      </p:sp>
    </p:spTree>
    <p:extLst>
      <p:ext uri="{BB962C8B-B14F-4D97-AF65-F5344CB8AC3E}">
        <p14:creationId xmlns:p14="http://schemas.microsoft.com/office/powerpoint/2010/main" val="52432531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Uitwerking 15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massa </a:t>
            </a:r>
            <a:r>
              <a:rPr lang="nl-NL" dirty="0" err="1"/>
              <a:t>ZnS</a:t>
            </a:r>
            <a:r>
              <a:rPr lang="nl-NL" dirty="0"/>
              <a:t> = 65,4 + 32,06 = 97,5u  massa% Zn: 65,4/97,5 x 100 = 67,1%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dirty="0"/>
              <a:t>    </a:t>
            </a: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 </a:t>
            </a:r>
            <a:r>
              <a:rPr lang="nl-NL" dirty="0"/>
              <a:t>massa ZnCO</a:t>
            </a:r>
            <a:r>
              <a:rPr lang="nl-NL" baseline="-25000" dirty="0"/>
              <a:t>3</a:t>
            </a:r>
            <a:r>
              <a:rPr lang="nl-NL" dirty="0"/>
              <a:t> = 65,4 + 12 + 3 x 16 = 125,4u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dirty="0"/>
              <a:t>                           massa% Zn: 65,4/125,4 x 100 =   52,2%</a:t>
            </a:r>
            <a:r>
              <a:rPr lang="nl-NL" dirty="0" smtClean="0"/>
              <a:t/>
            </a:r>
            <a:br>
              <a:rPr lang="nl-NL" dirty="0" smtClean="0"/>
            </a:b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massa </a:t>
            </a:r>
            <a:r>
              <a:rPr lang="nl-NL" dirty="0"/>
              <a:t>Zn</a:t>
            </a:r>
            <a:r>
              <a:rPr lang="nl-NL" baseline="-25000" dirty="0"/>
              <a:t>2</a:t>
            </a:r>
            <a:r>
              <a:rPr lang="nl-NL" dirty="0"/>
              <a:t>SiO</a:t>
            </a:r>
            <a:r>
              <a:rPr lang="nl-NL" baseline="-25000" dirty="0"/>
              <a:t>4</a:t>
            </a:r>
            <a:r>
              <a:rPr lang="nl-NL" dirty="0"/>
              <a:t>  = 2 x 65,4 + 28,1 + 4 x 16 = 220,9u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dirty="0"/>
              <a:t>                            massa% Zn = 2 x 65,4/220,9 x 100 = 58,3%</a:t>
            </a:r>
            <a:r>
              <a:rPr lang="nl-NL" dirty="0" smtClean="0"/>
              <a:t/>
            </a:r>
            <a:br>
              <a:rPr lang="nl-NL" dirty="0" smtClean="0"/>
            </a:b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Het </a:t>
            </a:r>
            <a:r>
              <a:rPr lang="nl-NL" dirty="0"/>
              <a:t>massa% Zn in </a:t>
            </a:r>
            <a:r>
              <a:rPr lang="nl-NL" dirty="0" err="1"/>
              <a:t>ZnS</a:t>
            </a:r>
            <a:r>
              <a:rPr lang="nl-NL" dirty="0"/>
              <a:t> is dus het hoogste.</a:t>
            </a:r>
          </a:p>
        </p:txBody>
      </p:sp>
    </p:spTree>
    <p:extLst>
      <p:ext uri="{BB962C8B-B14F-4D97-AF65-F5344CB8AC3E}">
        <p14:creationId xmlns:p14="http://schemas.microsoft.com/office/powerpoint/2010/main" val="400249406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Vraag 16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De stof </a:t>
            </a:r>
            <a:r>
              <a:rPr lang="nl-NL" dirty="0" err="1"/>
              <a:t>equiline</a:t>
            </a:r>
            <a:r>
              <a:rPr lang="nl-NL" dirty="0"/>
              <a:t>, een hormon dat voorkomt in urine van drachtige merries, heeft een molecuulmassa van 268,3 u. </a:t>
            </a:r>
            <a:r>
              <a:rPr lang="nl-NL" dirty="0" err="1"/>
              <a:t>Equiline</a:t>
            </a:r>
            <a:r>
              <a:rPr lang="nl-NL" dirty="0"/>
              <a:t> bevat 80,6 massaprocent koolstof. Hoeveel koolstofatomen komen voor in  één molecuul </a:t>
            </a:r>
            <a:r>
              <a:rPr lang="nl-NL" dirty="0" err="1"/>
              <a:t>equiline</a:t>
            </a:r>
            <a:r>
              <a:rPr lang="nl-N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5482259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Uitwerking 16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massa </a:t>
            </a:r>
            <a:r>
              <a:rPr lang="nl-NL" dirty="0" err="1"/>
              <a:t>equiline</a:t>
            </a:r>
            <a:r>
              <a:rPr lang="nl-NL" dirty="0"/>
              <a:t> = 268,3u    80,6% van 268,3 = 216,2u aan C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dirty="0"/>
              <a:t>      216,2/12 = 18 atomen C</a:t>
            </a:r>
          </a:p>
        </p:txBody>
      </p:sp>
    </p:spTree>
    <p:extLst>
      <p:ext uri="{BB962C8B-B14F-4D97-AF65-F5344CB8AC3E}">
        <p14:creationId xmlns:p14="http://schemas.microsoft.com/office/powerpoint/2010/main" val="193070704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Vraag 17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Zuiver vitamine E is een stof met 29 C-atomen per molecuul. Het massapercentage koolstof in vitamine E is 80,87. Bereken de molecuulmassa van vitamine E.</a:t>
            </a:r>
          </a:p>
        </p:txBody>
      </p:sp>
    </p:spTree>
    <p:extLst>
      <p:ext uri="{BB962C8B-B14F-4D97-AF65-F5344CB8AC3E}">
        <p14:creationId xmlns:p14="http://schemas.microsoft.com/office/powerpoint/2010/main" val="297319983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Uitwerking 17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vitamine E heeft 29 C atomen = 29 x 12 = 348u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dirty="0"/>
              <a:t>     </a:t>
            </a:r>
            <a:r>
              <a:rPr lang="nl-NL" dirty="0" err="1"/>
              <a:t>348u</a:t>
            </a:r>
            <a:r>
              <a:rPr lang="nl-NL" dirty="0"/>
              <a:t> = 80,87% van de molecuulmassa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dirty="0"/>
              <a:t>     348 x 100/ 80,87 = 430,7u</a:t>
            </a:r>
          </a:p>
        </p:txBody>
      </p:sp>
    </p:spTree>
    <p:extLst>
      <p:ext uri="{BB962C8B-B14F-4D97-AF65-F5344CB8AC3E}">
        <p14:creationId xmlns:p14="http://schemas.microsoft.com/office/powerpoint/2010/main" val="157444483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Vraag 18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Botten bestaan voor 30 massaprocent uit Ca</a:t>
            </a:r>
            <a:r>
              <a:rPr lang="nl-NL" baseline="-25000" dirty="0"/>
              <a:t>3</a:t>
            </a:r>
            <a:r>
              <a:rPr lang="nl-NL" dirty="0"/>
              <a:t>(PO</a:t>
            </a:r>
            <a:r>
              <a:rPr lang="nl-NL" baseline="-25000" dirty="0"/>
              <a:t>4</a:t>
            </a:r>
            <a:r>
              <a:rPr lang="nl-NL" dirty="0"/>
              <a:t>)</a:t>
            </a:r>
            <a:r>
              <a:rPr lang="nl-NL" baseline="-25000" dirty="0"/>
              <a:t>2</a:t>
            </a:r>
            <a:r>
              <a:rPr lang="nl-NL" dirty="0"/>
              <a:t> en voor 60 massaprocent uit CaCO</a:t>
            </a:r>
            <a:r>
              <a:rPr lang="nl-NL" baseline="-25000" dirty="0"/>
              <a:t>3</a:t>
            </a:r>
            <a:r>
              <a:rPr lang="nl-NL" dirty="0"/>
              <a:t> . je mag ervan uit gaan, dat de overige 10 procent geen calcium bevat. Bereken het massapercentage Ca in bot.</a:t>
            </a:r>
          </a:p>
        </p:txBody>
      </p:sp>
    </p:spTree>
    <p:extLst>
      <p:ext uri="{BB962C8B-B14F-4D97-AF65-F5344CB8AC3E}">
        <p14:creationId xmlns:p14="http://schemas.microsoft.com/office/powerpoint/2010/main" val="2068729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ijdelijke aanduiding voor inhoud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/>
              </a:bodyPr>
              <a:lstStyle/>
              <a:p>
                <a:pPr marL="0" indent="0">
                  <a:buNone/>
                </a:pPr>
                <a:r>
                  <a:rPr lang="nl-NL" dirty="0" smtClean="0"/>
                  <a:t>Z = het atoomnummer= hoeveel protonen in de kern van een atoom</a:t>
                </a:r>
              </a:p>
              <a:p>
                <a:pPr marL="0" indent="0">
                  <a:buNone/>
                </a:pPr>
                <a:r>
                  <a:rPr lang="nl-NL" dirty="0"/>
                  <a:t>A = massagetal = aantal protonen + neutronen in een kern van een atoom</a:t>
                </a:r>
              </a:p>
              <a:p>
                <a:pPr marL="0" indent="0">
                  <a:buNone/>
                </a:pPr>
                <a:r>
                  <a:rPr lang="nl-NL" dirty="0"/>
                  <a:t>N = het aantal neutronen </a:t>
                </a:r>
              </a:p>
              <a:p>
                <a:pPr marL="0" indent="0">
                  <a:buNone/>
                </a:pPr>
                <a:r>
                  <a:rPr lang="nl-NL" dirty="0"/>
                  <a:t>A = Z + N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nl-NL" b="1" i="1"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nl-NL" b="1" i="1">
                              <a:latin typeface="Cambria Math" panose="02040503050406030204" pitchFamily="18" charset="0"/>
                            </a:rPr>
                            <m:t>𝒁</m:t>
                          </m:r>
                        </m:sub>
                        <m:sup>
                          <m:r>
                            <a:rPr lang="nl-NL" b="1" i="1">
                              <a:latin typeface="Cambria Math" panose="02040503050406030204" pitchFamily="18" charset="0"/>
                            </a:rPr>
                            <m:t>𝑨</m:t>
                          </m:r>
                        </m:sup>
                        <m:e>
                          <m:r>
                            <a:rPr lang="nl-NL" b="1" i="1">
                              <a:latin typeface="Cambria Math" panose="02040503050406030204" pitchFamily="18" charset="0"/>
                            </a:rPr>
                            <m:t>𝒔𝒄𝒉𝒆𝒊𝒌𝒖𝒏𝒅𝒊𝒈</m:t>
                          </m:r>
                          <m:r>
                            <a:rPr lang="nl-NL" b="1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nl-NL" b="1" i="1">
                              <a:latin typeface="Cambria Math" panose="02040503050406030204" pitchFamily="18" charset="0"/>
                            </a:rPr>
                            <m:t>𝒔𝒚𝒎𝒃𝒐𝒐𝒍</m:t>
                          </m:r>
                        </m:e>
                      </m:sPre>
                    </m:oMath>
                  </m:oMathPara>
                </a14:m>
                <a:endParaRPr lang="nl-NL" dirty="0" smtClean="0"/>
              </a:p>
              <a:p>
                <a:pPr marL="0" indent="0">
                  <a:buNone/>
                </a:pPr>
                <a:endParaRPr lang="nl-NL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Pre>
                      <m:sPrePr>
                        <m:ctrlPr>
                          <a:rPr lang="nl-NL" i="1" smtClean="0"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  <m:e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𝐻𝑒</m:t>
                        </m:r>
                      </m:e>
                    </m:sPre>
                  </m:oMath>
                </a14:m>
                <a:r>
                  <a:rPr lang="nl-NL" dirty="0" smtClean="0"/>
                  <a:t>  -&gt; 2 protonen en 2 neutronen in de kern</a:t>
                </a:r>
              </a:p>
              <a:p>
                <a:pPr marL="0" indent="0">
                  <a:buNone/>
                </a:pPr>
                <a:endParaRPr lang="nl-NL" dirty="0"/>
              </a:p>
              <a:p>
                <a:pPr marL="0" indent="0">
                  <a:buNone/>
                </a:pPr>
                <a:r>
                  <a:rPr lang="nl-NL" dirty="0" smtClean="0">
                    <a:hlinkClick r:id="rId2"/>
                  </a:rPr>
                  <a:t>‪</a:t>
                </a:r>
                <a:r>
                  <a:rPr lang="nl-NL" dirty="0" err="1" smtClean="0">
                    <a:hlinkClick r:id="rId2"/>
                  </a:rPr>
                  <a:t>Build</a:t>
                </a:r>
                <a:r>
                  <a:rPr lang="nl-NL" dirty="0" smtClean="0">
                    <a:hlinkClick r:id="rId2"/>
                  </a:rPr>
                  <a:t> </a:t>
                </a:r>
                <a:r>
                  <a:rPr lang="nl-NL" dirty="0" err="1" smtClean="0">
                    <a:hlinkClick r:id="rId2"/>
                  </a:rPr>
                  <a:t>an</a:t>
                </a:r>
                <a:r>
                  <a:rPr lang="nl-NL" dirty="0" smtClean="0">
                    <a:hlinkClick r:id="rId2"/>
                  </a:rPr>
                  <a:t> Atom‬ (colorado.edu)</a:t>
                </a:r>
                <a:endParaRPr lang="nl-NL" dirty="0" smtClean="0"/>
              </a:p>
              <a:p>
                <a:pPr marL="0" indent="0">
                  <a:buNone/>
                </a:pPr>
                <a:endParaRPr lang="nl-NL" dirty="0"/>
              </a:p>
            </p:txBody>
          </p:sp>
        </mc:Choice>
        <mc:Fallback xmlns="">
          <p:sp>
            <p:nvSpPr>
              <p:cNvPr id="3" name="Tijdelijke aanduiding voor inhoud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043" t="-2101" b="-56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56248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Uitwerking 18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massa Ca</a:t>
            </a:r>
            <a:r>
              <a:rPr lang="it-IT" baseline="-25000" dirty="0"/>
              <a:t>3</a:t>
            </a:r>
            <a:r>
              <a:rPr lang="it-IT" dirty="0"/>
              <a:t>(PO</a:t>
            </a:r>
            <a:r>
              <a:rPr lang="it-IT" baseline="-25000" dirty="0"/>
              <a:t>4</a:t>
            </a:r>
            <a:r>
              <a:rPr lang="it-IT" dirty="0"/>
              <a:t>)  = 3 x 40 + 2 x 31 + 8 x 16 = 309u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/>
              <a:t>                                  massa% Ca = 120/309 x 100 = 38,8%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/>
              <a:t>     massa CaCO</a:t>
            </a:r>
            <a:r>
              <a:rPr lang="it-IT" baseline="-25000" dirty="0"/>
              <a:t>3  </a:t>
            </a:r>
            <a:r>
              <a:rPr lang="it-IT" dirty="0"/>
              <a:t>= 1 x 40 + 1 x 12 + 3 x 16 = 100u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/>
              <a:t>                                   massa% Ca = 40/100 x 100 = 40%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/>
              <a:t>   30% x 38,8 + 60% x 40 = 35,6% Ca in botten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1037162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Vraag 19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Een hoeveelheid methaan bevat 3,63 x 10</a:t>
            </a:r>
            <a:r>
              <a:rPr lang="nl-NL" baseline="30000" dirty="0"/>
              <a:t>23</a:t>
            </a:r>
            <a:r>
              <a:rPr lang="nl-NL" dirty="0"/>
              <a:t> waterstofatomen.</a:t>
            </a:r>
            <a:br>
              <a:rPr lang="nl-NL" dirty="0"/>
            </a:br>
            <a:r>
              <a:rPr lang="nl-NL" dirty="0"/>
              <a:t> </a:t>
            </a:r>
          </a:p>
          <a:p>
            <a:pPr marL="0" indent="0">
              <a:buNone/>
            </a:pPr>
            <a:r>
              <a:rPr lang="nl-NL" dirty="0" err="1"/>
              <a:t>a.Hoeveel</a:t>
            </a:r>
            <a:r>
              <a:rPr lang="nl-NL" dirty="0"/>
              <a:t> koolstofatomen zijn in die hoeveelheid methaan aanwezig?</a:t>
            </a:r>
            <a:br>
              <a:rPr lang="nl-NL" dirty="0"/>
            </a:br>
            <a:r>
              <a:rPr lang="nl-NL" dirty="0" err="1"/>
              <a:t>b.Bereken</a:t>
            </a:r>
            <a:r>
              <a:rPr lang="nl-NL" dirty="0"/>
              <a:t> de massa van die hoeveelheid koolstof in u</a:t>
            </a:r>
            <a:br>
              <a:rPr lang="nl-NL" dirty="0"/>
            </a:br>
            <a:r>
              <a:rPr lang="nl-NL" dirty="0"/>
              <a:t>c. Bereken massa in gram.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7807154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Uitwerking 19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a.  methaan = CH</a:t>
            </a:r>
            <a:r>
              <a:rPr lang="nl-NL" baseline="-25000" dirty="0"/>
              <a:t>4 </a:t>
            </a:r>
            <a:r>
              <a:rPr lang="nl-NL" dirty="0"/>
              <a:t> Als er 3,63 x 10</a:t>
            </a:r>
            <a:r>
              <a:rPr lang="nl-NL" baseline="30000" dirty="0"/>
              <a:t>23</a:t>
            </a:r>
            <a:r>
              <a:rPr lang="nl-NL" dirty="0"/>
              <a:t> atomen H zijn, zijn er</a:t>
            </a:r>
            <a:br>
              <a:rPr lang="nl-NL" dirty="0"/>
            </a:br>
            <a:r>
              <a:rPr lang="nl-NL" dirty="0"/>
              <a:t>         3,63 x 10</a:t>
            </a:r>
            <a:r>
              <a:rPr lang="nl-NL" baseline="30000" dirty="0"/>
              <a:t>23</a:t>
            </a:r>
            <a:r>
              <a:rPr lang="nl-NL" dirty="0"/>
              <a:t> /4 = 0,91 x 10</a:t>
            </a:r>
            <a:r>
              <a:rPr lang="nl-NL" baseline="30000" dirty="0"/>
              <a:t>23</a:t>
            </a:r>
            <a:r>
              <a:rPr lang="nl-NL" dirty="0"/>
              <a:t>  atomen C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b</a:t>
            </a:r>
            <a:r>
              <a:rPr lang="nl-NL" dirty="0"/>
              <a:t>. 0,91 x 10</a:t>
            </a:r>
            <a:r>
              <a:rPr lang="nl-NL" baseline="30000" dirty="0"/>
              <a:t>23</a:t>
            </a:r>
            <a:r>
              <a:rPr lang="nl-NL" dirty="0"/>
              <a:t> x 12 = 10,9 x 10</a:t>
            </a:r>
            <a:r>
              <a:rPr lang="nl-NL" baseline="30000" dirty="0"/>
              <a:t>23 </a:t>
            </a:r>
            <a:r>
              <a:rPr lang="nl-NL" dirty="0"/>
              <a:t>u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c</a:t>
            </a:r>
            <a:r>
              <a:rPr lang="nl-NL" dirty="0"/>
              <a:t>. 10,9 x 10</a:t>
            </a:r>
            <a:r>
              <a:rPr lang="nl-NL" baseline="30000" dirty="0"/>
              <a:t>23</a:t>
            </a:r>
            <a:r>
              <a:rPr lang="nl-NL" dirty="0"/>
              <a:t> x 1,66 x 10</a:t>
            </a:r>
            <a:r>
              <a:rPr lang="nl-NL" baseline="30000" dirty="0"/>
              <a:t>-24 </a:t>
            </a:r>
            <a:r>
              <a:rPr lang="nl-NL" dirty="0"/>
              <a:t>= 1,8 g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156482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Atoommassa</a:t>
            </a:r>
            <a:endParaRPr lang="nl-N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ijdelijke aanduiding voor inhoud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nl-NL" dirty="0"/>
                  <a:t>Omdat de massa van een atoom erg klein is, is het handiger om de massa van atomen en moleculen uit te drukken in u in plaats van in gram</a:t>
                </a:r>
                <a:r>
                  <a:rPr lang="nl-NL" dirty="0" smtClean="0"/>
                  <a:t>.</a:t>
                </a:r>
              </a:p>
              <a:p>
                <a:pPr marL="0" indent="0">
                  <a:buNone/>
                </a:pPr>
                <a:endParaRPr lang="nl-NL" dirty="0"/>
              </a:p>
              <a:p>
                <a:pPr marL="0" indent="0">
                  <a:buNone/>
                </a:pPr>
                <a:r>
                  <a:rPr lang="pl-PL" dirty="0"/>
                  <a:t>1,00 u = 1,66 x 10</a:t>
                </a:r>
                <a:r>
                  <a:rPr lang="pl-PL" baseline="30000" dirty="0"/>
                  <a:t>-24</a:t>
                </a:r>
                <a:r>
                  <a:rPr lang="pl-PL" dirty="0"/>
                  <a:t> g</a:t>
                </a:r>
                <a:r>
                  <a:rPr lang="pl-PL" dirty="0" smtClean="0"/>
                  <a:t>.</a:t>
                </a:r>
                <a:endParaRPr lang="nl-NL" dirty="0" smtClean="0"/>
              </a:p>
              <a:p>
                <a:pPr marL="0" indent="0">
                  <a:buNone/>
                </a:pPr>
                <a:endParaRPr lang="nl-NL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nl-NL" b="1" i="1" smtClean="0"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nl-NL" b="1" i="1">
                              <a:latin typeface="Cambria Math" panose="02040503050406030204" pitchFamily="18" charset="0"/>
                            </a:rPr>
                            <m:t>𝒁</m:t>
                          </m:r>
                        </m:sub>
                        <m:sup>
                          <m:r>
                            <a:rPr lang="nl-NL" b="1" i="1">
                              <a:latin typeface="Cambria Math" panose="02040503050406030204" pitchFamily="18" charset="0"/>
                            </a:rPr>
                            <m:t>𝑨</m:t>
                          </m:r>
                        </m:sup>
                        <m:e>
                          <m:r>
                            <a:rPr lang="nl-NL" b="1" i="1">
                              <a:latin typeface="Cambria Math" panose="02040503050406030204" pitchFamily="18" charset="0"/>
                            </a:rPr>
                            <m:t>𝒔𝒄𝒉𝒆𝒊𝒌𝒖𝒏𝒅𝒊𝒈</m:t>
                          </m:r>
                          <m:r>
                            <a:rPr lang="nl-NL" b="1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nl-NL" b="1" i="1">
                              <a:latin typeface="Cambria Math" panose="02040503050406030204" pitchFamily="18" charset="0"/>
                            </a:rPr>
                            <m:t>𝒔𝒚𝒎𝒃𝒐𝒐𝒍</m:t>
                          </m:r>
                        </m:e>
                      </m:sPre>
                    </m:oMath>
                  </m:oMathPara>
                </a14:m>
                <a:endParaRPr lang="nl-NL" dirty="0" smtClean="0"/>
              </a:p>
              <a:p>
                <a:pPr marL="0" indent="0">
                  <a:buNone/>
                </a:pPr>
                <a:endParaRPr lang="nl-NL" dirty="0" smtClean="0"/>
              </a:p>
              <a:p>
                <a:pPr marL="0" indent="0">
                  <a:buNone/>
                </a:pPr>
                <a:r>
                  <a:rPr lang="nl-NL" dirty="0" smtClean="0"/>
                  <a:t>A = massagetal = atoommassa in u</a:t>
                </a:r>
              </a:p>
              <a:p>
                <a:pPr marL="0" indent="0">
                  <a:buNone/>
                </a:pPr>
                <a:endParaRPr lang="nl-NL" dirty="0"/>
              </a:p>
            </p:txBody>
          </p:sp>
        </mc:Choice>
        <mc:Fallback xmlns="">
          <p:sp>
            <p:nvSpPr>
              <p:cNvPr id="3" name="Tijdelijke aanduiding voor inhoud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241" b="-56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Afbeelding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15175" y="2854325"/>
            <a:ext cx="4667250" cy="3457575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8610600" y="4001294"/>
            <a:ext cx="1076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waterstof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27188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molecuulmassa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dirty="0" smtClean="0"/>
              <a:t>Hier zie je een watermolecuul. </a:t>
            </a:r>
          </a:p>
          <a:p>
            <a:pPr marL="0" indent="0">
              <a:buNone/>
            </a:pPr>
            <a:r>
              <a:rPr lang="nl-NL" dirty="0" smtClean="0"/>
              <a:t>Het bestaat uit:</a:t>
            </a:r>
          </a:p>
          <a:p>
            <a:pPr>
              <a:buFontTx/>
              <a:buChar char="-"/>
            </a:pPr>
            <a:r>
              <a:rPr lang="nl-NL" dirty="0" smtClean="0"/>
              <a:t>2 H (waterstof)  2 x </a:t>
            </a:r>
            <a:r>
              <a:rPr lang="nl-NL" dirty="0" smtClean="0"/>
              <a:t>1,008 </a:t>
            </a:r>
            <a:r>
              <a:rPr lang="nl-NL" dirty="0" smtClean="0"/>
              <a:t>u</a:t>
            </a:r>
          </a:p>
          <a:p>
            <a:pPr>
              <a:buFontTx/>
              <a:buChar char="-"/>
            </a:pPr>
            <a:r>
              <a:rPr lang="nl-NL" dirty="0"/>
              <a:t> </a:t>
            </a:r>
            <a:r>
              <a:rPr lang="nl-NL" dirty="0" smtClean="0"/>
              <a:t>1 O (zuurstof)  1 x 16 u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Dus H</a:t>
            </a:r>
            <a:r>
              <a:rPr lang="nl-NL" baseline="-25000" dirty="0" smtClean="0"/>
              <a:t>2</a:t>
            </a:r>
            <a:r>
              <a:rPr lang="nl-NL" dirty="0" smtClean="0"/>
              <a:t>O = 4 + 16 </a:t>
            </a:r>
            <a:r>
              <a:rPr lang="nl-NL" smtClean="0"/>
              <a:t>= </a:t>
            </a:r>
            <a:r>
              <a:rPr lang="nl-NL" smtClean="0"/>
              <a:t>20,016 </a:t>
            </a:r>
            <a:r>
              <a:rPr lang="nl-NL" dirty="0" smtClean="0"/>
              <a:t>u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Het </a:t>
            </a:r>
            <a:r>
              <a:rPr lang="nl-NL" dirty="0"/>
              <a:t>symbool van de molecuulmassa is M. De molecuulmassa bereken </a:t>
            </a:r>
            <a:r>
              <a:rPr lang="nl-NL" dirty="0" smtClean="0"/>
              <a:t>je in </a:t>
            </a:r>
            <a:r>
              <a:rPr lang="nl-NL" dirty="0"/>
              <a:t>2 cijfers achter de komma</a:t>
            </a:r>
            <a:r>
              <a:rPr lang="nl-NL" dirty="0" smtClean="0"/>
              <a:t>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58100" y="647700"/>
            <a:ext cx="2905125" cy="2766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0150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Voorbeeld 1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Bereken de molecuulmassa van zuurstof.</a:t>
            </a:r>
          </a:p>
        </p:txBody>
      </p:sp>
    </p:spTree>
    <p:extLst>
      <p:ext uri="{BB962C8B-B14F-4D97-AF65-F5344CB8AC3E}">
        <p14:creationId xmlns:p14="http://schemas.microsoft.com/office/powerpoint/2010/main" val="1616890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Uitwerking voorbeeld 1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Mo</a:t>
            </a:r>
            <a:r>
              <a:rPr lang="nl-NL" baseline="-25000" dirty="0"/>
              <a:t>2</a:t>
            </a:r>
            <a:r>
              <a:rPr lang="nl-NL" dirty="0"/>
              <a:t> </a:t>
            </a:r>
            <a:r>
              <a:rPr lang="nl-NL" dirty="0" smtClean="0"/>
              <a:t>=16,00 </a:t>
            </a:r>
            <a:r>
              <a:rPr lang="nl-NL" dirty="0"/>
              <a:t>x 2 = 32,00 u</a:t>
            </a:r>
          </a:p>
        </p:txBody>
      </p:sp>
    </p:spTree>
    <p:extLst>
      <p:ext uri="{BB962C8B-B14F-4D97-AF65-F5344CB8AC3E}">
        <p14:creationId xmlns:p14="http://schemas.microsoft.com/office/powerpoint/2010/main" val="2447550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Voorbeeld 2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Bereken de molecuulmassa van butaan</a:t>
            </a:r>
            <a:r>
              <a:rPr lang="nl-NL" dirty="0" smtClean="0"/>
              <a:t>. </a:t>
            </a:r>
            <a:r>
              <a:rPr lang="pl-PL" dirty="0"/>
              <a:t>C</a:t>
            </a:r>
            <a:r>
              <a:rPr lang="pl-PL" baseline="-25000" dirty="0"/>
              <a:t>4</a:t>
            </a:r>
            <a:r>
              <a:rPr lang="pl-PL" dirty="0"/>
              <a:t>H</a:t>
            </a:r>
            <a:r>
              <a:rPr lang="pl-PL" baseline="-25000" dirty="0"/>
              <a:t>10</a:t>
            </a:r>
            <a:r>
              <a:rPr lang="pl-PL" dirty="0"/>
              <a:t> 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71713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0483226F79D3442AED56F16394E78FF" ma:contentTypeVersion="13" ma:contentTypeDescription="Een nieuw document maken." ma:contentTypeScope="" ma:versionID="859c0359d483ef92a254cf786f5be8e2">
  <xsd:schema xmlns:xsd="http://www.w3.org/2001/XMLSchema" xmlns:xs="http://www.w3.org/2001/XMLSchema" xmlns:p="http://schemas.microsoft.com/office/2006/metadata/properties" xmlns:ns3="03c1073f-59ca-4b02-9a54-25651d767f09" xmlns:ns4="54cf5622-c7f8-4ecf-a16b-d0c1e0637fa1" targetNamespace="http://schemas.microsoft.com/office/2006/metadata/properties" ma:root="true" ma:fieldsID="80150e025c211fe0113ab57d3bd72b98" ns3:_="" ns4:_="">
    <xsd:import namespace="03c1073f-59ca-4b02-9a54-25651d767f09"/>
    <xsd:import namespace="54cf5622-c7f8-4ecf-a16b-d0c1e0637fa1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c1073f-59ca-4b02-9a54-25651d767f0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cf5622-c7f8-4ecf-a16b-d0c1e0637fa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848D492-4C47-459A-AADC-78823A2187DA}">
  <ds:schemaRefs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purl.org/dc/dcmitype/"/>
    <ds:schemaRef ds:uri="03c1073f-59ca-4b02-9a54-25651d767f09"/>
    <ds:schemaRef ds:uri="http://schemas.microsoft.com/office/2006/documentManagement/types"/>
    <ds:schemaRef ds:uri="http://purl.org/dc/elements/1.1/"/>
    <ds:schemaRef ds:uri="http://www.w3.org/XML/1998/namespace"/>
    <ds:schemaRef ds:uri="54cf5622-c7f8-4ecf-a16b-d0c1e0637fa1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09CFD732-41AC-4FC3-A859-901C9A1CEE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3c1073f-59ca-4b02-9a54-25651d767f09"/>
    <ds:schemaRef ds:uri="54cf5622-c7f8-4ecf-a16b-d0c1e0637fa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7FC8737-2006-4871-A8F0-9DD2D78E9AE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1823</Words>
  <Application>Microsoft Office PowerPoint</Application>
  <PresentationFormat>Breedbeeld</PresentationFormat>
  <Paragraphs>180</Paragraphs>
  <Slides>42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42</vt:i4>
      </vt:variant>
    </vt:vector>
  </HeadingPairs>
  <TitlesOfParts>
    <vt:vector size="47" baseType="lpstr">
      <vt:lpstr>Arial</vt:lpstr>
      <vt:lpstr>Calibri</vt:lpstr>
      <vt:lpstr>Calibri Light</vt:lpstr>
      <vt:lpstr>Cambria Math</vt:lpstr>
      <vt:lpstr>Kantoorthema</vt:lpstr>
      <vt:lpstr>4.2</vt:lpstr>
      <vt:lpstr>Lesdoelen</vt:lpstr>
      <vt:lpstr>PowerPoint-presentatie</vt:lpstr>
      <vt:lpstr>PowerPoint-presentatie</vt:lpstr>
      <vt:lpstr>Atoommassa</vt:lpstr>
      <vt:lpstr>molecuulmassa</vt:lpstr>
      <vt:lpstr>Voorbeeld 1 </vt:lpstr>
      <vt:lpstr>Uitwerking voorbeeld 1</vt:lpstr>
      <vt:lpstr>Voorbeeld 2</vt:lpstr>
      <vt:lpstr>Uitwerking voorbeeld 2</vt:lpstr>
      <vt:lpstr>Vraag 7</vt:lpstr>
      <vt:lpstr>Uitwerking 7</vt:lpstr>
      <vt:lpstr>Vraag 8</vt:lpstr>
      <vt:lpstr>Uitwerking 8</vt:lpstr>
      <vt:lpstr>massapercentages</vt:lpstr>
      <vt:lpstr>Voorbeeld 1</vt:lpstr>
      <vt:lpstr>Uitwerking voorbeeld 1</vt:lpstr>
      <vt:lpstr>Voorbeeld 2</vt:lpstr>
      <vt:lpstr>Uitwerking voorbeeld 2</vt:lpstr>
      <vt:lpstr>Vraag 9</vt:lpstr>
      <vt:lpstr>Uitwerking 9</vt:lpstr>
      <vt:lpstr>Vraag 10</vt:lpstr>
      <vt:lpstr>Uitwerking 10 </vt:lpstr>
      <vt:lpstr>Uitwerking 10 </vt:lpstr>
      <vt:lpstr>Vraag 11</vt:lpstr>
      <vt:lpstr>Uitwerking 11</vt:lpstr>
      <vt:lpstr>Vraag 12</vt:lpstr>
      <vt:lpstr>Uitwerking 12</vt:lpstr>
      <vt:lpstr>Vraag 13</vt:lpstr>
      <vt:lpstr>Uitwerking 13</vt:lpstr>
      <vt:lpstr>Vraag 14</vt:lpstr>
      <vt:lpstr>Uitwerking 14</vt:lpstr>
      <vt:lpstr>Vraag 15</vt:lpstr>
      <vt:lpstr>Uitwerking 15</vt:lpstr>
      <vt:lpstr>Vraag 16</vt:lpstr>
      <vt:lpstr>Uitwerking 16</vt:lpstr>
      <vt:lpstr>Vraag 17</vt:lpstr>
      <vt:lpstr>Uitwerking 17</vt:lpstr>
      <vt:lpstr>Vraag 18</vt:lpstr>
      <vt:lpstr>Uitwerking 18</vt:lpstr>
      <vt:lpstr>Vraag 19</vt:lpstr>
      <vt:lpstr>Uitwerking 19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4.2</dc:title>
  <dc:creator>Kleijnen, JJC (Janny) de</dc:creator>
  <cp:lastModifiedBy>Kleijnen, JJC (Janny) de</cp:lastModifiedBy>
  <cp:revision>7</cp:revision>
  <dcterms:created xsi:type="dcterms:W3CDTF">2021-03-08T10:00:23Z</dcterms:created>
  <dcterms:modified xsi:type="dcterms:W3CDTF">2021-03-11T10:27:11Z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0x010100F0483226F79D3442AED56F16394E78FF</vt:lpwstr>
  </property>
</Properties>
</file>